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5517" r:id="rId4"/>
    <p:sldId id="2686" r:id="rId5"/>
    <p:sldId id="5512" r:id="rId6"/>
    <p:sldId id="5518" r:id="rId7"/>
    <p:sldId id="5529" r:id="rId8"/>
    <p:sldId id="279" r:id="rId9"/>
    <p:sldId id="5520" r:id="rId10"/>
    <p:sldId id="5526" r:id="rId11"/>
    <p:sldId id="5531" r:id="rId12"/>
    <p:sldId id="5507" r:id="rId13"/>
    <p:sldId id="5510" r:id="rId14"/>
    <p:sldId id="5509" r:id="rId15"/>
    <p:sldId id="5532" r:id="rId16"/>
    <p:sldId id="5514" r:id="rId17"/>
    <p:sldId id="5515" r:id="rId18"/>
    <p:sldId id="5521" r:id="rId19"/>
    <p:sldId id="5524" r:id="rId20"/>
    <p:sldId id="5525" r:id="rId21"/>
    <p:sldId id="366" r:id="rId22"/>
    <p:sldId id="365" r:id="rId23"/>
    <p:sldId id="325" r:id="rId24"/>
    <p:sldId id="358" r:id="rId25"/>
    <p:sldId id="5534" r:id="rId26"/>
    <p:sldId id="5533" r:id="rId27"/>
    <p:sldId id="5523" r:id="rId28"/>
    <p:sldId id="5516" r:id="rId29"/>
    <p:sldId id="5511" r:id="rId30"/>
    <p:sldId id="338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087"/>
    <a:srgbClr val="FBDDED"/>
    <a:srgbClr val="FEFAF8"/>
    <a:srgbClr val="EEF7E9"/>
    <a:srgbClr val="FDF1E9"/>
    <a:srgbClr val="FC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8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louisefortesdeguenonvo:Documents:Donn&#233;es%20utilisateurs%20Microsoft:Office%202011%20AutoRecovery:Classeur8%20(version%201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Activit&#233;%20service\Statistiques%20servi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Activit&#233;%20service\Statistiques%20servi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44096675415573E-2"/>
                  <c:y val="7.490412656751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1-4D90-891A-663A2E2DA0D9}"/>
                </c:ext>
              </c:extLst>
            </c:dLbl>
            <c:dLbl>
              <c:idx val="1"/>
              <c:layout>
                <c:manualLayout>
                  <c:x val="-2.8573053368329E-2"/>
                  <c:y val="1.32764654418198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1-4D90-891A-663A2E2DA0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Feuil1!$B$7:$B$9</c:f>
              <c:strCache>
                <c:ptCount val="3"/>
                <c:pt idx="0">
                  <c:v>CRITIQUE</c:v>
                </c:pt>
                <c:pt idx="1">
                  <c:v>SEVERE</c:v>
                </c:pt>
                <c:pt idx="2">
                  <c:v>MODEREE</c:v>
                </c:pt>
              </c:strCache>
            </c:strRef>
          </c:cat>
          <c:val>
            <c:numRef>
              <c:f>Feuil1!$C$7:$C$9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1-4D90-891A-663A2E2DA0D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30846166833123"/>
          <c:y val="9.352612318786796E-2"/>
          <c:w val="0.74576102941924305"/>
          <c:h val="0.8164702758624693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Feuil2!$E$9:$E$12</c:f>
              <c:strCache>
                <c:ptCount val="4"/>
                <c:pt idx="0">
                  <c:v>Stade 1 (&lt;25%)</c:v>
                </c:pt>
                <c:pt idx="1">
                  <c:v>Stade 2 (25-50%)</c:v>
                </c:pt>
                <c:pt idx="2">
                  <c:v>Stade 3 (50-75%)</c:v>
                </c:pt>
                <c:pt idx="3">
                  <c:v>Stade 4 (&gt;75%)</c:v>
                </c:pt>
              </c:strCache>
            </c:strRef>
          </c:cat>
          <c:val>
            <c:numRef>
              <c:f>Feuil2!$F$9:$F$12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3-4D3B-8F68-AAA26875C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936936"/>
        <c:axId val="2100270248"/>
      </c:barChart>
      <c:catAx>
        <c:axId val="-2143936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00270248"/>
        <c:crosses val="autoZero"/>
        <c:auto val="1"/>
        <c:lblAlgn val="ctr"/>
        <c:lblOffset val="100"/>
        <c:noMultiLvlLbl val="0"/>
      </c:catAx>
      <c:valAx>
        <c:axId val="2100270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Effectif</a:t>
                </a:r>
              </a:p>
            </c:rich>
          </c:tx>
          <c:layout>
            <c:manualLayout>
              <c:xMode val="edge"/>
              <c:yMode val="edge"/>
              <c:x val="0.50727140064981502"/>
              <c:y val="0.85819327731092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3936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Activités Coro HALD</a:t>
            </a:r>
          </a:p>
        </c:rich>
      </c:tx>
      <c:layout>
        <c:manualLayout>
          <c:xMode val="edge"/>
          <c:yMode val="edge"/>
          <c:x val="0.334736001749781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Feuil1!$A$57</c:f>
              <c:strCache>
                <c:ptCount val="1"/>
                <c:pt idx="0">
                  <c:v>Janvier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Feuil1!$B$56:$D$56</c:f>
              <c:strCache>
                <c:ptCount val="3"/>
                <c:pt idx="0">
                  <c:v>Coro 2018</c:v>
                </c:pt>
                <c:pt idx="1">
                  <c:v>Coro 2019</c:v>
                </c:pt>
                <c:pt idx="2">
                  <c:v>Coro 2020</c:v>
                </c:pt>
              </c:strCache>
            </c:strRef>
          </c:cat>
          <c:val>
            <c:numRef>
              <c:f>Feuil1!$B$57:$D$57</c:f>
              <c:numCache>
                <c:formatCode>General</c:formatCode>
                <c:ptCount val="3"/>
                <c:pt idx="0">
                  <c:v>27</c:v>
                </c:pt>
                <c:pt idx="1">
                  <c:v>31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A-417D-A719-B3AC13FB7D5C}"/>
            </c:ext>
          </c:extLst>
        </c:ser>
        <c:ser>
          <c:idx val="1"/>
          <c:order val="1"/>
          <c:tx>
            <c:strRef>
              <c:f>Feuil1!$A$58</c:f>
              <c:strCache>
                <c:ptCount val="1"/>
                <c:pt idx="0">
                  <c:v>Fevrier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Feuil1!$B$56:$D$56</c:f>
              <c:strCache>
                <c:ptCount val="3"/>
                <c:pt idx="0">
                  <c:v>Coro 2018</c:v>
                </c:pt>
                <c:pt idx="1">
                  <c:v>Coro 2019</c:v>
                </c:pt>
                <c:pt idx="2">
                  <c:v>Coro 2020</c:v>
                </c:pt>
              </c:strCache>
            </c:strRef>
          </c:cat>
          <c:val>
            <c:numRef>
              <c:f>Feuil1!$B$58:$D$58</c:f>
              <c:numCache>
                <c:formatCode>General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A-417D-A719-B3AC13FB7D5C}"/>
            </c:ext>
          </c:extLst>
        </c:ser>
        <c:ser>
          <c:idx val="2"/>
          <c:order val="2"/>
          <c:tx>
            <c:strRef>
              <c:f>Feuil1!$A$59</c:f>
              <c:strCache>
                <c:ptCount val="1"/>
                <c:pt idx="0">
                  <c:v>Mars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Feuil1!$B$56:$D$56</c:f>
              <c:strCache>
                <c:ptCount val="3"/>
                <c:pt idx="0">
                  <c:v>Coro 2018</c:v>
                </c:pt>
                <c:pt idx="1">
                  <c:v>Coro 2019</c:v>
                </c:pt>
                <c:pt idx="2">
                  <c:v>Coro 2020</c:v>
                </c:pt>
              </c:strCache>
            </c:strRef>
          </c:cat>
          <c:val>
            <c:numRef>
              <c:f>Feuil1!$B$59:$D$59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A-417D-A719-B3AC13FB7D5C}"/>
            </c:ext>
          </c:extLst>
        </c:ser>
        <c:ser>
          <c:idx val="3"/>
          <c:order val="3"/>
          <c:tx>
            <c:strRef>
              <c:f>Feuil1!$A$60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Feuil1!$B$56:$D$56</c:f>
              <c:strCache>
                <c:ptCount val="3"/>
                <c:pt idx="0">
                  <c:v>Coro 2018</c:v>
                </c:pt>
                <c:pt idx="1">
                  <c:v>Coro 2019</c:v>
                </c:pt>
                <c:pt idx="2">
                  <c:v>Coro 2020</c:v>
                </c:pt>
              </c:strCache>
            </c:strRef>
          </c:cat>
          <c:val>
            <c:numRef>
              <c:f>Feuil1!$B$60:$D$60</c:f>
              <c:numCache>
                <c:formatCode>General</c:formatCode>
                <c:ptCount val="3"/>
                <c:pt idx="0">
                  <c:v>32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A-417D-A719-B3AC13FB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7825984"/>
        <c:axId val="-319991280"/>
      </c:barChart>
      <c:catAx>
        <c:axId val="-3878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19991280"/>
        <c:crosses val="autoZero"/>
        <c:auto val="1"/>
        <c:lblAlgn val="ctr"/>
        <c:lblOffset val="100"/>
        <c:noMultiLvlLbl val="0"/>
      </c:catAx>
      <c:valAx>
        <c:axId val="-3199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878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Activités Angioplastie HALD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Feuil1!$I$57</c:f>
              <c:strCache>
                <c:ptCount val="1"/>
                <c:pt idx="0">
                  <c:v>Janvier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Feuil1!$J$56:$L$56</c:f>
              <c:strCache>
                <c:ptCount val="3"/>
                <c:pt idx="0">
                  <c:v>Angio 2018</c:v>
                </c:pt>
                <c:pt idx="1">
                  <c:v>Angio2019</c:v>
                </c:pt>
                <c:pt idx="2">
                  <c:v>Angio 2020</c:v>
                </c:pt>
              </c:strCache>
            </c:strRef>
          </c:cat>
          <c:val>
            <c:numRef>
              <c:f>Feuil1!$J$57:$L$57</c:f>
              <c:numCache>
                <c:formatCode>General</c:formatCode>
                <c:ptCount val="3"/>
                <c:pt idx="0">
                  <c:v>13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D-4D97-B978-EB71D0ED86CC}"/>
            </c:ext>
          </c:extLst>
        </c:ser>
        <c:ser>
          <c:idx val="1"/>
          <c:order val="1"/>
          <c:tx>
            <c:strRef>
              <c:f>Feuil1!$I$58</c:f>
              <c:strCache>
                <c:ptCount val="1"/>
                <c:pt idx="0">
                  <c:v>Fevrier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Feuil1!$J$56:$L$56</c:f>
              <c:strCache>
                <c:ptCount val="3"/>
                <c:pt idx="0">
                  <c:v>Angio 2018</c:v>
                </c:pt>
                <c:pt idx="1">
                  <c:v>Angio2019</c:v>
                </c:pt>
                <c:pt idx="2">
                  <c:v>Angio 2020</c:v>
                </c:pt>
              </c:strCache>
            </c:strRef>
          </c:cat>
          <c:val>
            <c:numRef>
              <c:f>Feuil1!$J$58:$L$58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D-4D97-B978-EB71D0ED86CC}"/>
            </c:ext>
          </c:extLst>
        </c:ser>
        <c:ser>
          <c:idx val="2"/>
          <c:order val="2"/>
          <c:tx>
            <c:strRef>
              <c:f>Feuil1!$I$59</c:f>
              <c:strCache>
                <c:ptCount val="1"/>
                <c:pt idx="0">
                  <c:v>Mars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Feuil1!$J$56:$L$56</c:f>
              <c:strCache>
                <c:ptCount val="3"/>
                <c:pt idx="0">
                  <c:v>Angio 2018</c:v>
                </c:pt>
                <c:pt idx="1">
                  <c:v>Angio2019</c:v>
                </c:pt>
                <c:pt idx="2">
                  <c:v>Angio 2020</c:v>
                </c:pt>
              </c:strCache>
            </c:strRef>
          </c:cat>
          <c:val>
            <c:numRef>
              <c:f>Feuil1!$J$59:$L$59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D-4D97-B978-EB71D0ED86CC}"/>
            </c:ext>
          </c:extLst>
        </c:ser>
        <c:ser>
          <c:idx val="3"/>
          <c:order val="3"/>
          <c:tx>
            <c:strRef>
              <c:f>Feuil1!$I$60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Feuil1!$J$56:$L$56</c:f>
              <c:strCache>
                <c:ptCount val="3"/>
                <c:pt idx="0">
                  <c:v>Angio 2018</c:v>
                </c:pt>
                <c:pt idx="1">
                  <c:v>Angio2019</c:v>
                </c:pt>
                <c:pt idx="2">
                  <c:v>Angio 2020</c:v>
                </c:pt>
              </c:strCache>
            </c:strRef>
          </c:cat>
          <c:val>
            <c:numRef>
              <c:f>Feuil1!$J$60:$L$60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D-4D97-B978-EB71D0ED8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19987472"/>
        <c:axId val="-319986928"/>
      </c:barChart>
      <c:catAx>
        <c:axId val="-31998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19986928"/>
        <c:crosses val="autoZero"/>
        <c:auto val="1"/>
        <c:lblAlgn val="ctr"/>
        <c:lblOffset val="100"/>
        <c:noMultiLvlLbl val="0"/>
      </c:catAx>
      <c:valAx>
        <c:axId val="-3199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1998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0.42625</cdr:x>
      <cdr:y>0.4376</cdr:y>
    </cdr:from>
    <cdr:to>
      <cdr:x>1</cdr:x>
      <cdr:y>0.546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DAEA2C1-77E5-4AF6-825E-07119BFAB6A0}"/>
            </a:ext>
          </a:extLst>
        </cdr:cNvPr>
        <cdr:cNvSpPr/>
      </cdr:nvSpPr>
      <cdr:spPr>
        <a:xfrm xmlns:a="http://schemas.openxmlformats.org/drawingml/2006/main">
          <a:off x="2095517" y="1238139"/>
          <a:ext cx="2820653" cy="3067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800" dirty="0">
              <a:solidFill>
                <a:schemeClr val="tx2"/>
              </a:solidFill>
            </a:rPr>
            <a:t>Aspects </a:t>
          </a:r>
          <a:r>
            <a:rPr lang="fr-FR" sz="1800" dirty="0" err="1">
              <a:solidFill>
                <a:schemeClr val="tx2"/>
              </a:solidFill>
            </a:rPr>
            <a:t>scannographiques</a:t>
          </a:r>
          <a:endParaRPr lang="fr-FR" sz="1800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0366-F795-4FCD-BF43-D67700F8BF3C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92EF-6B2E-4688-B919-4E9891111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4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2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3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7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6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863D-530C-4300-8EFE-B9F29369D9BF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9AD6-915B-422F-853B-BDC372C5C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8690" y="486255"/>
            <a:ext cx="11001376" cy="1339403"/>
          </a:xfrm>
          <a:solidFill>
            <a:srgbClr val="FEFAF8"/>
          </a:solidFill>
        </p:spPr>
        <p:txBody>
          <a:bodyPr>
            <a:noAutofit/>
          </a:bodyPr>
          <a:lstStyle/>
          <a:p>
            <a:pPr algn="l"/>
            <a:r>
              <a:rPr lang="fr-FR" sz="4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I</a:t>
            </a:r>
            <a:r>
              <a:rPr lang="fr-FR" sz="4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mpact de la maladie à COVID 19 sur la pratique cardiologique en Afrique</a:t>
            </a:r>
            <a:endParaRPr lang="fr-FR" sz="8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09497" y="5032343"/>
            <a:ext cx="7551313" cy="738142"/>
          </a:xfrm>
          <a:solidFill>
            <a:srgbClr val="EEF7E9"/>
          </a:solidFill>
        </p:spPr>
        <p:txBody>
          <a:bodyPr>
            <a:normAutofit/>
          </a:bodyPr>
          <a:lstStyle/>
          <a:p>
            <a:pPr algn="r"/>
            <a:r>
              <a:rPr lang="fr-FR" sz="4400" b="1" dirty="0">
                <a:solidFill>
                  <a:srgbClr val="002060"/>
                </a:solidFill>
              </a:rPr>
              <a:t>Abdoul Kane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/>
          <a:stretch/>
        </p:blipFill>
        <p:spPr>
          <a:xfrm>
            <a:off x="678689" y="2421228"/>
            <a:ext cx="6398385" cy="3349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b="8062"/>
          <a:stretch/>
        </p:blipFill>
        <p:spPr>
          <a:xfrm>
            <a:off x="7323921" y="2421228"/>
            <a:ext cx="3236889" cy="24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78C3-72EA-40C8-84F5-ABEC8D8B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60842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</a:rPr>
              <a:t>Des complications (thrombo-emboliques) accrues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C57B2C-77E3-46B3-87BE-B01140DD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933984"/>
            <a:ext cx="10515600" cy="35588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997C38-B01D-473D-BB31-DC9A362C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7163"/>
            <a:ext cx="10467975" cy="17097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9685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627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Conséquences cardio-vasculaires directes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1951361-BF2D-4083-B1CE-CD993C43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347788"/>
            <a:ext cx="10515600" cy="435133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030A0"/>
                </a:solidFill>
              </a:rPr>
              <a:t>Rôle des </a:t>
            </a:r>
            <a:r>
              <a:rPr lang="fr-FR" sz="3600" b="1" dirty="0" err="1">
                <a:solidFill>
                  <a:srgbClr val="7030A0"/>
                </a:solidFill>
              </a:rPr>
              <a:t>co</a:t>
            </a:r>
            <a:r>
              <a:rPr lang="fr-FR" sz="3600" b="1" dirty="0">
                <a:solidFill>
                  <a:srgbClr val="7030A0"/>
                </a:solidFill>
              </a:rPr>
              <a:t> morbidités cardio-vasculaires</a:t>
            </a:r>
          </a:p>
          <a:p>
            <a:pPr lvl="1"/>
            <a:r>
              <a:rPr lang="fr-FR" sz="3200" b="1" dirty="0">
                <a:solidFill>
                  <a:srgbClr val="7030A0"/>
                </a:solidFill>
              </a:rPr>
              <a:t>Une mortalité x 2 ou 3</a:t>
            </a:r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3600" b="1" dirty="0"/>
          </a:p>
        </p:txBody>
      </p:sp>
      <p:pic>
        <p:nvPicPr>
          <p:cNvPr id="4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89947AA-DC6C-4DD4-9CA2-4020B4EF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600325"/>
            <a:ext cx="10768013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062" y="723118"/>
            <a:ext cx="11694017" cy="23876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Expérience Hôpital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Dalal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jamm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3397" y="3309870"/>
            <a:ext cx="9144000" cy="2926724"/>
          </a:xfrm>
        </p:spPr>
        <p:txBody>
          <a:bodyPr>
            <a:normAutofit/>
          </a:bodyPr>
          <a:lstStyle/>
          <a:p>
            <a:endParaRPr lang="fr-FR" sz="4800" b="1" dirty="0">
              <a:solidFill>
                <a:srgbClr val="00206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7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195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b="1" dirty="0">
                <a:solidFill>
                  <a:srgbClr val="C00000"/>
                </a:solidFill>
                <a:latin typeface="+mn-lt"/>
              </a:rPr>
              <a:t>CTE Hôpital </a:t>
            </a:r>
            <a:r>
              <a:rPr lang="fr-FR" sz="5300" b="1" dirty="0" err="1">
                <a:solidFill>
                  <a:srgbClr val="C00000"/>
                </a:solidFill>
                <a:latin typeface="+mn-lt"/>
              </a:rPr>
              <a:t>Dalal</a:t>
            </a:r>
            <a:r>
              <a:rPr lang="fr-FR" sz="53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5300" b="1" dirty="0" err="1">
                <a:solidFill>
                  <a:srgbClr val="C00000"/>
                </a:solidFill>
                <a:latin typeface="+mn-lt"/>
              </a:rPr>
              <a:t>Jamm</a:t>
            </a:r>
            <a:br>
              <a:rPr lang="fr-FR" sz="5400" b="1" dirty="0">
                <a:solidFill>
                  <a:srgbClr val="C00000"/>
                </a:solidFill>
                <a:latin typeface="+mn-lt"/>
              </a:rPr>
            </a:br>
            <a:r>
              <a:rPr lang="fr-FR" b="1" dirty="0">
                <a:solidFill>
                  <a:srgbClr val="E42087"/>
                </a:solidFill>
                <a:latin typeface="+mn-lt"/>
              </a:rPr>
              <a:t>Formes </a:t>
            </a:r>
            <a:r>
              <a:rPr lang="fr-FR" b="1" dirty="0" err="1">
                <a:solidFill>
                  <a:srgbClr val="E42087"/>
                </a:solidFill>
                <a:latin typeface="+mn-lt"/>
              </a:rPr>
              <a:t>scannographiques</a:t>
            </a:r>
            <a:r>
              <a:rPr lang="fr-FR" b="1" dirty="0">
                <a:solidFill>
                  <a:srgbClr val="E42087"/>
                </a:solidFill>
                <a:latin typeface="+mn-lt"/>
              </a:rPr>
              <a:t> et gravité</a:t>
            </a:r>
            <a:endParaRPr lang="fr-FR" sz="5400" b="1" dirty="0">
              <a:solidFill>
                <a:srgbClr val="E42087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228" y="1949450"/>
            <a:ext cx="4572000" cy="4351338"/>
          </a:xfrm>
        </p:spPr>
        <p:txBody>
          <a:bodyPr>
            <a:normAutofit fontScale="85000" lnSpcReduction="20000"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2500 patients admis 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487 hypertendus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380 diabétiques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17 cardiopathies</a:t>
            </a:r>
          </a:p>
          <a:p>
            <a:pPr lvl="1"/>
            <a:endParaRPr lang="fr-FR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32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3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fr-FR" sz="3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 moyen des patients : 74 ans avec des extrêmes de 41 ans et 94 ans</a:t>
            </a:r>
          </a:p>
          <a:p>
            <a:endParaRPr lang="fr-FR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fr-FR" sz="3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3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ex-ratio : H/F 2,26</a:t>
            </a:r>
          </a:p>
          <a:p>
            <a:endParaRPr lang="fr-FR" sz="32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F3BD7E4-2B8E-4F4B-88E7-5E7F82D11DB8}"/>
              </a:ext>
            </a:extLst>
          </p:cNvPr>
          <p:cNvGraphicFramePr/>
          <p:nvPr/>
        </p:nvGraphicFramePr>
        <p:xfrm>
          <a:off x="5772152" y="40012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A9EB4DD-C20B-4B72-9FD1-A589AF92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550428"/>
              </p:ext>
            </p:extLst>
          </p:nvPr>
        </p:nvGraphicFramePr>
        <p:xfrm>
          <a:off x="5693374" y="1171892"/>
          <a:ext cx="4916170" cy="282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15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CTE </a:t>
            </a:r>
            <a:r>
              <a:rPr lang="fr-FR" sz="5400" b="1" dirty="0" err="1">
                <a:solidFill>
                  <a:srgbClr val="C00000"/>
                </a:solidFill>
                <a:latin typeface="+mn-lt"/>
              </a:rPr>
              <a:t>Dalal</a:t>
            </a:r>
            <a:r>
              <a:rPr lang="fr-FR" sz="5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5400" b="1" dirty="0" err="1">
                <a:solidFill>
                  <a:srgbClr val="C00000"/>
                </a:solidFill>
                <a:latin typeface="+mn-lt"/>
              </a:rPr>
              <a:t>Jamm</a:t>
            </a:r>
            <a:br>
              <a:rPr lang="fr-FR" sz="5400" b="1" dirty="0">
                <a:solidFill>
                  <a:srgbClr val="C00000"/>
                </a:solidFill>
                <a:latin typeface="+mn-lt"/>
              </a:rPr>
            </a:br>
            <a:endParaRPr lang="fr-FR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 morbidités liées au décès : 69%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HTA : 42%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Diabète : 24%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Maladie rénale chronique : 8%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Cardiopathie : 6%</a:t>
            </a:r>
          </a:p>
          <a:p>
            <a:pPr lvl="1"/>
            <a:r>
              <a:rPr lang="fr-FR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AVC :  5%</a:t>
            </a:r>
            <a:endParaRPr lang="fr-FR" sz="4800" b="1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3BED1A-EC63-D843-99F2-74DE9E47E378}"/>
              </a:ext>
            </a:extLst>
          </p:cNvPr>
          <p:cNvSpPr txBox="1">
            <a:spLocks/>
          </p:cNvSpPr>
          <p:nvPr/>
        </p:nvSpPr>
        <p:spPr>
          <a:xfrm>
            <a:off x="1600200" y="319088"/>
            <a:ext cx="8229600" cy="75723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txBody>
          <a:bodyPr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9pPr>
          </a:lstStyle>
          <a:p>
            <a:r>
              <a:rPr lang="fr-CH" sz="4800" b="1" kern="0" dirty="0">
                <a:solidFill>
                  <a:srgbClr val="C00000"/>
                </a:solidFill>
                <a:latin typeface="+mn-lt"/>
              </a:rPr>
              <a:t>Les  décès (Sénégal) </a:t>
            </a:r>
            <a:endParaRPr lang="en-AU" sz="4800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4F49A-907D-A345-9595-A5C0AD5EB5B7}"/>
              </a:ext>
            </a:extLst>
          </p:cNvPr>
          <p:cNvSpPr/>
          <p:nvPr/>
        </p:nvSpPr>
        <p:spPr>
          <a:xfrm>
            <a:off x="8534401" y="36576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BBD6AB4E-3BAF-2E45-9A14-AD735CD0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257300"/>
            <a:ext cx="9677400" cy="56007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DF7EE8D-129B-4405-B6F3-997A752B9F0B}"/>
              </a:ext>
            </a:extLst>
          </p:cNvPr>
          <p:cNvSpPr/>
          <p:nvPr/>
        </p:nvSpPr>
        <p:spPr>
          <a:xfrm>
            <a:off x="1285875" y="1990726"/>
            <a:ext cx="6029325" cy="314325"/>
          </a:xfrm>
          <a:prstGeom prst="roundRect">
            <a:avLst/>
          </a:prstGeom>
          <a:noFill/>
          <a:ln w="38100">
            <a:solidFill>
              <a:srgbClr val="E42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217CC6-E837-4693-9961-F5877F879E74}"/>
              </a:ext>
            </a:extLst>
          </p:cNvPr>
          <p:cNvSpPr/>
          <p:nvPr/>
        </p:nvSpPr>
        <p:spPr>
          <a:xfrm>
            <a:off x="1285874" y="2633662"/>
            <a:ext cx="6029325" cy="314325"/>
          </a:xfrm>
          <a:prstGeom prst="roundRect">
            <a:avLst/>
          </a:prstGeom>
          <a:noFill/>
          <a:ln w="38100">
            <a:solidFill>
              <a:srgbClr val="E42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50CFEF8-E989-4A45-ACC2-614F3E17B53D}"/>
              </a:ext>
            </a:extLst>
          </p:cNvPr>
          <p:cNvSpPr/>
          <p:nvPr/>
        </p:nvSpPr>
        <p:spPr>
          <a:xfrm>
            <a:off x="1285873" y="3009897"/>
            <a:ext cx="6029325" cy="601983"/>
          </a:xfrm>
          <a:prstGeom prst="roundRect">
            <a:avLst/>
          </a:prstGeom>
          <a:noFill/>
          <a:ln w="38100">
            <a:solidFill>
              <a:srgbClr val="E42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0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180180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Conséquences indirectes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1951361-BF2D-4083-B1CE-CD993C43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38300"/>
            <a:ext cx="10515600" cy="4414838"/>
          </a:xfrm>
        </p:spPr>
        <p:txBody>
          <a:bodyPr>
            <a:normAutofit fontScale="92500" lnSpcReduction="2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Réduction des lits de cardiologie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Réduction des consultations et soins ambulatoires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Occupation des services d’urgences et soins intensifs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Peur des patients, désertion des structures de soin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Personnel de soins et ressources matérielles orientés vers la COVID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Réduction des activités interventionnelles et de chirurgie</a:t>
            </a:r>
          </a:p>
        </p:txBody>
      </p:sp>
    </p:spTree>
    <p:extLst>
      <p:ext uri="{BB962C8B-B14F-4D97-AF65-F5344CB8AC3E}">
        <p14:creationId xmlns:p14="http://schemas.microsoft.com/office/powerpoint/2010/main" val="350883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180180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Des approches différentes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1951361-BF2D-4083-B1CE-CD993C43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38300"/>
            <a:ext cx="5276850" cy="441483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Centres de traitement des épidémies concentrant les patients quelle que soit l’affection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54269EF1-6AA6-4BCF-9F69-AFDD1B30166B}"/>
              </a:ext>
            </a:extLst>
          </p:cNvPr>
          <p:cNvSpPr txBox="1">
            <a:spLocks/>
          </p:cNvSpPr>
          <p:nvPr/>
        </p:nvSpPr>
        <p:spPr>
          <a:xfrm>
            <a:off x="6343650" y="1638299"/>
            <a:ext cx="5276850" cy="4810125"/>
          </a:xfrm>
          <a:prstGeom prst="rect">
            <a:avLst/>
          </a:prstGeom>
          <a:solidFill>
            <a:srgbClr val="E42087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Orientation en fonction des spécialités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FBDB40DD-7E90-4192-BB52-00A5496AC867}"/>
              </a:ext>
            </a:extLst>
          </p:cNvPr>
          <p:cNvSpPr txBox="1">
            <a:spLocks/>
          </p:cNvSpPr>
          <p:nvPr/>
        </p:nvSpPr>
        <p:spPr>
          <a:xfrm>
            <a:off x="6772275" y="2757487"/>
            <a:ext cx="4200525" cy="3690937"/>
          </a:xfrm>
          <a:prstGeom prst="rect">
            <a:avLst/>
          </a:prstGeom>
          <a:solidFill>
            <a:srgbClr val="FBDDED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fr-FR" sz="2400" b="1" dirty="0"/>
              <a:t>Cardiologie : Co morbidité cardio-vasculaire</a:t>
            </a:r>
          </a:p>
          <a:p>
            <a:pPr marL="914400" lvl="2" indent="0">
              <a:buNone/>
            </a:pPr>
            <a:endParaRPr lang="fr-FR" sz="1200" b="1" dirty="0"/>
          </a:p>
          <a:p>
            <a:pPr marL="914400" lvl="2" indent="0">
              <a:buNone/>
            </a:pPr>
            <a:r>
              <a:rPr lang="fr-FR" sz="2400" b="1" dirty="0"/>
              <a:t>Centre Mère-Enfant : grossesse et enfant</a:t>
            </a:r>
          </a:p>
          <a:p>
            <a:pPr marL="914400" lvl="2" indent="0">
              <a:buNone/>
            </a:pPr>
            <a:endParaRPr lang="fr-FR" sz="1200" b="1" dirty="0"/>
          </a:p>
          <a:p>
            <a:pPr marL="914400" lvl="2" indent="0">
              <a:buNone/>
            </a:pPr>
            <a:r>
              <a:rPr lang="fr-FR" sz="2400" b="1" dirty="0"/>
              <a:t>Néphrologie : Dialysés</a:t>
            </a:r>
          </a:p>
          <a:p>
            <a:pPr marL="914400" lvl="2" indent="0">
              <a:buNone/>
            </a:pPr>
            <a:endParaRPr lang="fr-FR" sz="1200" b="1" dirty="0"/>
          </a:p>
          <a:p>
            <a:pPr marL="914400" lvl="2" indent="0">
              <a:buNone/>
            </a:pPr>
            <a:r>
              <a:rPr lang="fr-FR" sz="2400" b="1" dirty="0"/>
              <a:t>Centre de Maladies infectieuses: les cas intermédiaires sans comorbidité</a:t>
            </a:r>
          </a:p>
          <a:p>
            <a:pPr marL="914400" lvl="2" indent="0">
              <a:buNone/>
            </a:pPr>
            <a:endParaRPr lang="fr-FR" sz="1100" b="1" dirty="0"/>
          </a:p>
          <a:p>
            <a:pPr marL="914400" lvl="2" indent="0">
              <a:buNone/>
            </a:pPr>
            <a:r>
              <a:rPr lang="fr-FR" sz="2400" b="1" dirty="0"/>
              <a:t>Réanimation COVID</a:t>
            </a:r>
            <a:endParaRPr lang="fr-FR" sz="1600" b="1" dirty="0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E556088A-926E-4F7B-B179-F00C74E2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2595"/>
            <a:ext cx="5276850" cy="34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29DEC-926A-48E7-8EEE-CBCFEFE0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Un temps de travail réduit et une diminution du nombre de consultation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F63F7-E2E7-464C-8C5A-EF0FBBB3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985962"/>
            <a:ext cx="5705476" cy="4200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B35A96F-4A54-46A8-9663-65698BA26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6" y="1985962"/>
            <a:ext cx="570547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9CF9D-2543-4514-A943-91AF57B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8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Un turnover moins important</a:t>
            </a:r>
            <a:br>
              <a:rPr lang="fr-FR" b="1" dirty="0">
                <a:solidFill>
                  <a:srgbClr val="C00000"/>
                </a:solidFill>
                <a:latin typeface="+mn-lt"/>
              </a:rPr>
            </a:br>
            <a:r>
              <a:rPr lang="fr-FR" b="1" dirty="0">
                <a:solidFill>
                  <a:srgbClr val="C00000"/>
                </a:solidFill>
                <a:latin typeface="+mn-lt"/>
              </a:rPr>
              <a:t>Une utilisation  plus large de la téléconsultation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69566-E74B-4FD6-ACFB-466C7716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AD273-795A-4033-AEED-989DCAFA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943100"/>
            <a:ext cx="10606088" cy="3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938588"/>
            <a:ext cx="590391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6837"/>
            <a:ext cx="10515600" cy="1325563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C00000"/>
                </a:solidFill>
              </a:rPr>
              <a:t>La  triple charge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6"/>
            <a:ext cx="8229600" cy="4525963"/>
          </a:xfrm>
        </p:spPr>
        <p:txBody>
          <a:bodyPr/>
          <a:lstStyle/>
          <a:p>
            <a:pPr eaLnBrk="1" hangingPunct="1"/>
            <a:endParaRPr lang="fr-FR" b="1">
              <a:solidFill>
                <a:srgbClr val="FFFF99"/>
              </a:solidFill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524000" y="1196975"/>
            <a:ext cx="9144000" cy="71438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2C2C2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84314"/>
            <a:ext cx="3810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412875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524000" y="4724401"/>
            <a:ext cx="3779838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6888164" y="4652963"/>
            <a:ext cx="3779837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Oval 14"/>
          <p:cNvSpPr>
            <a:spLocks noChangeArrowheads="1"/>
          </p:cNvSpPr>
          <p:nvPr/>
        </p:nvSpPr>
        <p:spPr bwMode="auto">
          <a:xfrm>
            <a:off x="1919289" y="1989139"/>
            <a:ext cx="3024187" cy="2232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FF9900"/>
                </a:solidFill>
              </a:rPr>
              <a:t>Maladies infectieuses, </a:t>
            </a: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Malnutrition</a:t>
            </a:r>
          </a:p>
          <a:p>
            <a:pPr algn="ctr"/>
            <a:endParaRPr lang="fr-FR" b="1" dirty="0">
              <a:solidFill>
                <a:srgbClr val="FF9900"/>
              </a:solidFill>
            </a:endParaRP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(Paludisme, SIDA, Tuberculose, </a:t>
            </a: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 malnutrition)</a:t>
            </a:r>
          </a:p>
        </p:txBody>
      </p:sp>
      <p:sp>
        <p:nvSpPr>
          <p:cNvPr id="16395" name="Oval 15"/>
          <p:cNvSpPr>
            <a:spLocks noChangeArrowheads="1"/>
          </p:cNvSpPr>
          <p:nvPr/>
        </p:nvSpPr>
        <p:spPr bwMode="auto">
          <a:xfrm>
            <a:off x="7248525" y="1989138"/>
            <a:ext cx="3168650" cy="215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FF9900"/>
                </a:solidFill>
              </a:rPr>
              <a:t>Maladies chroniques non</a:t>
            </a: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 transmissibles</a:t>
            </a:r>
          </a:p>
          <a:p>
            <a:pPr algn="ctr"/>
            <a:endParaRPr lang="fr-FR" b="1" dirty="0">
              <a:solidFill>
                <a:srgbClr val="FF9900"/>
              </a:solidFill>
            </a:endParaRP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Maladies cardio-vasculaires, </a:t>
            </a:r>
          </a:p>
          <a:p>
            <a:pPr algn="ctr"/>
            <a:r>
              <a:rPr lang="fr-FR" b="1" dirty="0">
                <a:solidFill>
                  <a:srgbClr val="FF9900"/>
                </a:solidFill>
              </a:rPr>
              <a:t>Diabète, cancer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E31914DB-7906-4910-B41D-E5749D29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7" y="196852"/>
            <a:ext cx="7324728" cy="4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78F18-2BD3-48A1-A948-631CEEA8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Une baisse des activités non invasives et invasives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01C69-3C78-4B5B-B3FA-995D51B0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E1F40B-F801-4A12-85C0-C6B7D6B5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4427"/>
            <a:ext cx="10515600" cy="41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5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116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+mn-lt"/>
              </a:rPr>
              <a:t>12 centres de </a:t>
            </a:r>
            <a:r>
              <a:rPr lang="fr-FR" b="1" dirty="0" err="1">
                <a:solidFill>
                  <a:srgbClr val="7030A0"/>
                </a:solidFill>
                <a:latin typeface="+mn-lt"/>
              </a:rPr>
              <a:t>coros</a:t>
            </a:r>
            <a:r>
              <a:rPr lang="fr-FR" b="1" dirty="0">
                <a:solidFill>
                  <a:srgbClr val="7030A0"/>
                </a:solidFill>
                <a:latin typeface="+mn-lt"/>
              </a:rPr>
              <a:t>, 3318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6732"/>
            <a:ext cx="9735355" cy="473023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17875" y="5880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800" dirty="0"/>
              <a:t>G Rangé, R Hakim, Pascal </a:t>
            </a:r>
            <a:r>
              <a:rPr lang="fr-FR" sz="1800" dirty="0" err="1"/>
              <a:t>Montreff</a:t>
            </a:r>
            <a:endParaRPr lang="fr-FR" sz="1800" dirty="0"/>
          </a:p>
          <a:p>
            <a:pPr algn="r"/>
            <a:r>
              <a:rPr lang="fr-FR" sz="1800" dirty="0" err="1"/>
              <a:t>Eur</a:t>
            </a:r>
            <a:r>
              <a:rPr lang="fr-FR" sz="1800" dirty="0"/>
              <a:t> </a:t>
            </a:r>
            <a:r>
              <a:rPr lang="fr-FR" sz="1800" dirty="0" err="1"/>
              <a:t>Heart</a:t>
            </a:r>
            <a:r>
              <a:rPr lang="fr-FR" sz="1800" dirty="0"/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38469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943" y="265918"/>
            <a:ext cx="11862113" cy="2387600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Qu’étaient nos coronariens devenus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3397" y="3309870"/>
            <a:ext cx="9144000" cy="2926724"/>
          </a:xfrm>
        </p:spPr>
        <p:txBody>
          <a:bodyPr>
            <a:normAutofit fontScale="62500" lnSpcReduction="20000"/>
          </a:bodyPr>
          <a:lstStyle/>
          <a:p>
            <a:r>
              <a:rPr lang="fr-FR" sz="5700" b="1" dirty="0">
                <a:solidFill>
                  <a:srgbClr val="7030A0"/>
                </a:solidFill>
                <a:latin typeface="AR BLANCA" panose="02000000000000000000" pitchFamily="2" charset="0"/>
              </a:rPr>
              <a:t>De la rareté des SCA …</a:t>
            </a:r>
          </a:p>
          <a:p>
            <a:r>
              <a:rPr lang="fr-FR" sz="4800" b="1" dirty="0">
                <a:solidFill>
                  <a:srgbClr val="002060"/>
                </a:solidFill>
                <a:latin typeface="AR BLANCA" panose="02000000000000000000" pitchFamily="2" charset="0"/>
              </a:rPr>
              <a:t>Peur de l’hôpital</a:t>
            </a:r>
          </a:p>
          <a:p>
            <a:r>
              <a:rPr lang="fr-FR" sz="4800" b="1" dirty="0">
                <a:solidFill>
                  <a:srgbClr val="002060"/>
                </a:solidFill>
                <a:latin typeface="AR BLANCA" panose="02000000000000000000" pitchFamily="2" charset="0"/>
              </a:rPr>
              <a:t>Moindre activité physique</a:t>
            </a:r>
          </a:p>
          <a:p>
            <a:r>
              <a:rPr lang="fr-FR" sz="4800" b="1" dirty="0">
                <a:solidFill>
                  <a:srgbClr val="002060"/>
                </a:solidFill>
                <a:latin typeface="AR BLANCA" panose="02000000000000000000" pitchFamily="2" charset="0"/>
              </a:rPr>
              <a:t>Moins de stress professionnel</a:t>
            </a:r>
          </a:p>
          <a:p>
            <a:r>
              <a:rPr lang="fr-FR" sz="4800" b="1" dirty="0">
                <a:solidFill>
                  <a:srgbClr val="002060"/>
                </a:solidFill>
                <a:latin typeface="AR BLANCA" panose="02000000000000000000" pitchFamily="2" charset="0"/>
              </a:rPr>
              <a:t>Moins de pollution</a:t>
            </a:r>
          </a:p>
          <a:p>
            <a:r>
              <a:rPr lang="fr-FR" sz="4800" b="1" dirty="0">
                <a:solidFill>
                  <a:srgbClr val="002060"/>
                </a:solidFill>
                <a:latin typeface="AR BLANCA" panose="02000000000000000000" pitchFamily="2" charset="0"/>
              </a:rPr>
              <a:t>Meilleure observance .</a:t>
            </a:r>
          </a:p>
        </p:txBody>
      </p:sp>
    </p:spTree>
    <p:extLst>
      <p:ext uri="{BB962C8B-B14F-4D97-AF65-F5344CB8AC3E}">
        <p14:creationId xmlns:p14="http://schemas.microsoft.com/office/powerpoint/2010/main" val="21379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260" y="562297"/>
            <a:ext cx="11581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FF0000"/>
                </a:solidFill>
              </a:rPr>
              <a:t>Fragilisation du système sanitaire (moyens réorientés vers le COVID)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83BEE2-8378-EF48-89A1-3BDC0103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6337213"/>
            <a:ext cx="1164772" cy="4832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191FB0-36EF-1044-BB85-A00B0A47641E}"/>
              </a:ext>
            </a:extLst>
          </p:cNvPr>
          <p:cNvSpPr txBox="1"/>
          <p:nvPr/>
        </p:nvSpPr>
        <p:spPr>
          <a:xfrm>
            <a:off x="1760303" y="6337213"/>
            <a:ext cx="660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Kane Abdoul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COVID et Afrique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AC3BB73-1036-4074-B67A-0C35683C2C40}"/>
              </a:ext>
            </a:extLst>
          </p:cNvPr>
          <p:cNvGraphicFramePr/>
          <p:nvPr/>
        </p:nvGraphicFramePr>
        <p:xfrm>
          <a:off x="667440" y="30233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BD298E5-A94F-4EC1-831C-280EDD6F2094}"/>
              </a:ext>
            </a:extLst>
          </p:cNvPr>
          <p:cNvGraphicFramePr/>
          <p:nvPr/>
        </p:nvGraphicFramePr>
        <p:xfrm>
          <a:off x="5986530" y="3071610"/>
          <a:ext cx="4572000" cy="276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53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456" y="2480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>
                <a:solidFill>
                  <a:srgbClr val="C00000"/>
                </a:solidFill>
                <a:latin typeface="+mn-lt"/>
              </a:rPr>
              <a:t>Que sont nos patients devenus ? </a:t>
            </a:r>
            <a:br>
              <a:rPr lang="fr-FR" sz="5400" b="1" dirty="0">
                <a:solidFill>
                  <a:srgbClr val="C00000"/>
                </a:solidFill>
                <a:latin typeface="+mn-lt"/>
              </a:rPr>
            </a:br>
            <a:r>
              <a:rPr lang="fr-FR" sz="5300" b="1" dirty="0">
                <a:solidFill>
                  <a:srgbClr val="C00000"/>
                </a:solidFill>
                <a:latin typeface="+mn-lt"/>
              </a:rPr>
              <a:t>(1</a:t>
            </a:r>
            <a:r>
              <a:rPr lang="fr-FR" sz="5300" b="1" baseline="30000" dirty="0">
                <a:solidFill>
                  <a:srgbClr val="C00000"/>
                </a:solidFill>
                <a:latin typeface="+mn-lt"/>
              </a:rPr>
              <a:t>ère</a:t>
            </a:r>
            <a:r>
              <a:rPr lang="fr-FR" sz="5300" b="1" dirty="0">
                <a:solidFill>
                  <a:srgbClr val="C00000"/>
                </a:solidFill>
                <a:latin typeface="+mn-lt"/>
              </a:rPr>
              <a:t> vague)</a:t>
            </a:r>
            <a:endParaRPr lang="fr-FR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50% de réduction des capacités des structures de cardiologie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25% de réduction de l’activité médicale et </a:t>
            </a:r>
            <a:r>
              <a:rPr lang="fr-FR" sz="3200" b="1" dirty="0" err="1">
                <a:solidFill>
                  <a:srgbClr val="002060"/>
                </a:solidFill>
              </a:rPr>
              <a:t>interventionelle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Allongement des délais de prise en charge des SCA (douleur-PCM : 6h30 vs 42h)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1 patients sur 4 ont présenté des complications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Réduction des revenus de l’établissement</a:t>
            </a:r>
          </a:p>
          <a:p>
            <a:endParaRPr lang="fr-FR" sz="19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1024" r="57547" b="10543"/>
          <a:stretch/>
        </p:blipFill>
        <p:spPr>
          <a:xfrm>
            <a:off x="0" y="19576"/>
            <a:ext cx="1582456" cy="1554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045814"/>
            <a:ext cx="5834130" cy="76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Taha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El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Jirari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Hachim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Bachir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Diop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Hamza El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Makhlouf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5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C0F8F-4EA3-4741-BDAE-D3E0F1B9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65F66-18C4-4077-9F8D-C2815013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055B07E-9EF6-4626-A51C-BD000644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1219200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3D9CB5-00AA-4AD9-B9B1-2DD4DDCE202D}"/>
              </a:ext>
            </a:extLst>
          </p:cNvPr>
          <p:cNvSpPr/>
          <p:nvPr/>
        </p:nvSpPr>
        <p:spPr>
          <a:xfrm>
            <a:off x="266700" y="438150"/>
            <a:ext cx="46101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Réduction de l’activité de chirurgie cardiaque</a:t>
            </a:r>
          </a:p>
        </p:txBody>
      </p:sp>
    </p:spTree>
    <p:extLst>
      <p:ext uri="{BB962C8B-B14F-4D97-AF65-F5344CB8AC3E}">
        <p14:creationId xmlns:p14="http://schemas.microsoft.com/office/powerpoint/2010/main" val="189180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10820-9F32-4A23-B5CC-7726E06A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03187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</a:rPr>
              <a:t>Une réduction de l’activité de chirurgie cardiaque et des missions de coopération suspendues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D69C3-2F6C-49F8-A59E-047596B9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2654DD-99C7-4A59-82F1-4E5F19243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95425"/>
            <a:ext cx="9115425" cy="51958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6A5978-BF6B-4045-9C04-2D0767A831A9}"/>
              </a:ext>
            </a:extLst>
          </p:cNvPr>
          <p:cNvSpPr/>
          <p:nvPr/>
        </p:nvSpPr>
        <p:spPr>
          <a:xfrm>
            <a:off x="9420225" y="3209925"/>
            <a:ext cx="2771775" cy="2247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Des équipes locales qui apprennent à « s’autonomiser »</a:t>
            </a:r>
          </a:p>
          <a:p>
            <a:pPr algn="ctr"/>
            <a:r>
              <a:rPr lang="fr-FR" sz="2800" dirty="0"/>
              <a:t>(switch..)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59F22D7-996D-4F6A-A741-275D5785A050}"/>
              </a:ext>
            </a:extLst>
          </p:cNvPr>
          <p:cNvSpPr/>
          <p:nvPr/>
        </p:nvSpPr>
        <p:spPr>
          <a:xfrm>
            <a:off x="7400925" y="6296025"/>
            <a:ext cx="4629150" cy="546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Sokunbi</a:t>
            </a:r>
            <a:r>
              <a:rPr lang="fr-FR" sz="1400" dirty="0">
                <a:solidFill>
                  <a:srgbClr val="C00000"/>
                </a:solidFill>
              </a:rPr>
              <a:t> OJ et al, </a:t>
            </a:r>
            <a:r>
              <a:rPr lang="fr-FR" sz="1400" dirty="0" err="1">
                <a:solidFill>
                  <a:srgbClr val="C00000"/>
                </a:solidFill>
              </a:rPr>
              <a:t>Cardiology</a:t>
            </a:r>
            <a:r>
              <a:rPr lang="fr-FR" sz="1400" dirty="0">
                <a:solidFill>
                  <a:srgbClr val="C00000"/>
                </a:solidFill>
              </a:rPr>
              <a:t> in the Young, octobre 2021</a:t>
            </a:r>
          </a:p>
        </p:txBody>
      </p:sp>
    </p:spTree>
    <p:extLst>
      <p:ext uri="{BB962C8B-B14F-4D97-AF65-F5344CB8AC3E}">
        <p14:creationId xmlns:p14="http://schemas.microsoft.com/office/powerpoint/2010/main" val="149576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19C25-4AF1-46E5-81D1-839B62AD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Une reconfiguration des services (76% des services de Cardiologie, 85% des consultations)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8ABD4-8C2B-42B8-AE00-64814793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D2EA0C-392D-4063-80C7-CB18D7AC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9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+mn-lt"/>
              </a:rPr>
              <a:t>Opportunités</a:t>
            </a:r>
            <a:endParaRPr lang="fr-FR" sz="48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5817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Réorganisation des soins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Expertise locale valorisée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Télémédecine, e-santé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Equipement disponibles au-delà des CTE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Organisation des sociétés savantes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+mn-lt"/>
              </a:rPr>
              <a:t>Conclusion</a:t>
            </a:r>
            <a:endParaRPr lang="fr-FR" sz="48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5817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Afrique </a:t>
            </a:r>
            <a:r>
              <a:rPr lang="fr-FR" sz="3200" b="1" dirty="0" err="1">
                <a:solidFill>
                  <a:srgbClr val="002060"/>
                </a:solidFill>
              </a:rPr>
              <a:t>sub</a:t>
            </a:r>
            <a:r>
              <a:rPr lang="fr-FR" sz="3200" b="1" dirty="0">
                <a:solidFill>
                  <a:srgbClr val="002060"/>
                </a:solidFill>
              </a:rPr>
              <a:t> saharienne relativement épargnée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Nombre de cas/décès non négligeables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Place importante des affections cardio-vasculaire comme </a:t>
            </a:r>
            <a:r>
              <a:rPr lang="fr-FR" sz="3200" b="1" dirty="0" err="1">
                <a:solidFill>
                  <a:srgbClr val="002060"/>
                </a:solidFill>
              </a:rPr>
              <a:t>co</a:t>
            </a:r>
            <a:r>
              <a:rPr lang="fr-FR" sz="3200" b="1" dirty="0">
                <a:solidFill>
                  <a:srgbClr val="002060"/>
                </a:solidFill>
              </a:rPr>
              <a:t> morbidité au cours du SARSCOV 2</a:t>
            </a:r>
          </a:p>
          <a:p>
            <a:endParaRPr lang="fr-FR" sz="19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Difficulté à s’organiser (début de la pandémie) : impact sur les structures de soins et des services de cardiologie (phobie et désaffection des patients, perte de chance, réduction de l’activité…)</a:t>
            </a: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7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711A5-5751-4FE4-A10D-6D50A72B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2E897-B3BF-4BC1-B6A9-7043E362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C4C0E46C-8D11-4FBC-B71E-1CBF5FB8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228600"/>
            <a:ext cx="56435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’image source">
            <a:extLst>
              <a:ext uri="{FF2B5EF4-FFF2-40B4-BE49-F238E27FC236}">
                <a16:creationId xmlns:a16="http://schemas.microsoft.com/office/drawing/2014/main" id="{EEB8F50E-D78D-42B4-8CAD-F313FBCF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8600"/>
            <a:ext cx="62579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6718905D-47E4-42E1-8ADC-CD7747723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9"/>
          <a:stretch/>
        </p:blipFill>
        <p:spPr bwMode="auto">
          <a:xfrm>
            <a:off x="1206500" y="2857500"/>
            <a:ext cx="31940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3598" y="3158543"/>
            <a:ext cx="3616951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dirty="0">
                <a:solidFill>
                  <a:srgbClr val="FF000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69821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CC84AB-2F4C-4722-98F6-2AEA207D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25"/>
            <a:ext cx="12192000" cy="634365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BAD5B0E-B333-45BA-A242-5D346CB5FA23}"/>
              </a:ext>
            </a:extLst>
          </p:cNvPr>
          <p:cNvSpPr/>
          <p:nvPr/>
        </p:nvSpPr>
        <p:spPr>
          <a:xfrm>
            <a:off x="7153275" y="161925"/>
            <a:ext cx="4305300" cy="8382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250 000 000 de cas</a:t>
            </a:r>
          </a:p>
          <a:p>
            <a:pPr algn="ctr"/>
            <a:r>
              <a:rPr lang="fr-FR" sz="2800" b="1" dirty="0"/>
              <a:t>5 000 000 de décès</a:t>
            </a:r>
          </a:p>
        </p:txBody>
      </p:sp>
    </p:spTree>
    <p:extLst>
      <p:ext uri="{BB962C8B-B14F-4D97-AF65-F5344CB8AC3E}">
        <p14:creationId xmlns:p14="http://schemas.microsoft.com/office/powerpoint/2010/main" val="186573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25D20-9001-47C8-9D09-427D1638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7C85B-6975-4EF5-BE2F-7B8B596E1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D4E5B4-AA5B-4773-9F48-4DC3AE54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366712"/>
            <a:ext cx="5429249" cy="6124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E83AAB-8420-4C65-846F-C84895E2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6" y="176212"/>
            <a:ext cx="65246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B6FDC-6846-4287-968B-7A5848F4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25DFA-A254-4430-ADFA-F2605E1CC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F1BC57-BF77-4D62-BCF5-66BA47EC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8784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98DB8B-35DA-471F-B543-A8E3D068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333374"/>
            <a:ext cx="6534150" cy="5756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397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B6FDC-6846-4287-968B-7A5848F4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25DFA-A254-4430-ADFA-F2605E1CC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344C6F-D6ED-4DE7-B0BD-026FE4C2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84" y="0"/>
            <a:ext cx="6710516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91D14D-110E-420C-A092-EB630865A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2" y="1133474"/>
            <a:ext cx="4962218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276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+mn-lt"/>
              </a:rPr>
              <a:t>Conséquences cardio-vasculaires directes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1951361-BF2D-4083-B1CE-CD993C43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06600"/>
            <a:ext cx="10515600" cy="435133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030A0"/>
                </a:solidFill>
              </a:rPr>
              <a:t>Atteintes cardio-vasculaires liées à la COVID</a:t>
            </a:r>
          </a:p>
          <a:p>
            <a:pPr lvl="1"/>
            <a:r>
              <a:rPr lang="fr-FR" sz="3200" b="1" dirty="0"/>
              <a:t>Myocardites</a:t>
            </a:r>
          </a:p>
          <a:p>
            <a:pPr lvl="1"/>
            <a:r>
              <a:rPr lang="fr-FR" sz="3200" b="1" dirty="0"/>
              <a:t>Péricardites</a:t>
            </a:r>
          </a:p>
          <a:p>
            <a:pPr lvl="1"/>
            <a:r>
              <a:rPr lang="fr-FR" sz="3200" b="1" dirty="0"/>
              <a:t>SCA</a:t>
            </a:r>
          </a:p>
          <a:p>
            <a:pPr lvl="1"/>
            <a:r>
              <a:rPr lang="fr-FR" sz="3200" b="1" dirty="0"/>
              <a:t>MTEV</a:t>
            </a:r>
          </a:p>
          <a:p>
            <a:pPr lvl="1"/>
            <a:r>
              <a:rPr lang="fr-FR" sz="3200" b="1" dirty="0"/>
              <a:t>Arythmies</a:t>
            </a:r>
          </a:p>
          <a:p>
            <a:pPr lvl="1"/>
            <a:r>
              <a:rPr lang="fr-FR" sz="3200" b="1" dirty="0"/>
              <a:t>……</a:t>
            </a:r>
          </a:p>
          <a:p>
            <a:endParaRPr lang="fr-FR" sz="3600" b="1" dirty="0"/>
          </a:p>
          <a:p>
            <a:pPr marL="0" indent="0">
              <a:buNone/>
            </a:pPr>
            <a:endParaRPr lang="fr-FR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E4766F-8911-4CE3-B2A8-727F4D33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2124075"/>
            <a:ext cx="9477375" cy="45767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3E37E1-DB5F-491D-93A1-7C2B988B2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57163"/>
            <a:ext cx="10077450" cy="1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2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581</Words>
  <Application>Microsoft Office PowerPoint</Application>
  <PresentationFormat>Grand écran</PresentationFormat>
  <Paragraphs>131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 BLANCA</vt:lpstr>
      <vt:lpstr>Arial</vt:lpstr>
      <vt:lpstr>Calibri</vt:lpstr>
      <vt:lpstr>Calibri Light</vt:lpstr>
      <vt:lpstr>Thème Office</vt:lpstr>
      <vt:lpstr>Impact de la maladie à COVID 19 sur la pratique cardiologique en Afrique</vt:lpstr>
      <vt:lpstr>La  triple charge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Conséquences cardio-vasculaires directes</vt:lpstr>
      <vt:lpstr>Présentation PowerPoint</vt:lpstr>
      <vt:lpstr>Des complications (thrombo-emboliques) accrues</vt:lpstr>
      <vt:lpstr>Conséquences cardio-vasculaires directes</vt:lpstr>
      <vt:lpstr>Expérience Hôpital Dalal jamm</vt:lpstr>
      <vt:lpstr>CTE Hôpital Dalal Jamm Formes scannographiques et gravité</vt:lpstr>
      <vt:lpstr>CTE Dalal Jamm </vt:lpstr>
      <vt:lpstr>Présentation PowerPoint</vt:lpstr>
      <vt:lpstr>Conséquences indirectes</vt:lpstr>
      <vt:lpstr>Des approches différentes</vt:lpstr>
      <vt:lpstr>Un temps de travail réduit et une diminution du nombre de consultation</vt:lpstr>
      <vt:lpstr>Un turnover moins important Une utilisation  plus large de la téléconsultation</vt:lpstr>
      <vt:lpstr>Une baisse des activités non invasives et invasives</vt:lpstr>
      <vt:lpstr>12 centres de coros, 3318 patients</vt:lpstr>
      <vt:lpstr>Qu’étaient nos coronariens devenus ?</vt:lpstr>
      <vt:lpstr>Présentation PowerPoint</vt:lpstr>
      <vt:lpstr>Que sont nos patients devenus ?  (1ère vague)</vt:lpstr>
      <vt:lpstr>Présentation PowerPoint</vt:lpstr>
      <vt:lpstr>Une réduction de l’activité de chirurgie cardiaque et des missions de coopération suspendues</vt:lpstr>
      <vt:lpstr>Une reconfiguration des services (76% des services de Cardiologie, 85% des consultations)</vt:lpstr>
      <vt:lpstr>Opportunités</vt:lpstr>
      <vt:lpstr>Conclusion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Cœur et COVID-19</dc:title>
  <dc:creator>User</dc:creator>
  <cp:lastModifiedBy>USER</cp:lastModifiedBy>
  <cp:revision>75</cp:revision>
  <dcterms:created xsi:type="dcterms:W3CDTF">2020-04-25T19:24:26Z</dcterms:created>
  <dcterms:modified xsi:type="dcterms:W3CDTF">2021-10-29T07:55:17Z</dcterms:modified>
</cp:coreProperties>
</file>